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98" r:id="rId3"/>
    <p:sldId id="331" r:id="rId4"/>
    <p:sldId id="332" r:id="rId5"/>
    <p:sldId id="333" r:id="rId6"/>
    <p:sldId id="334" r:id="rId7"/>
    <p:sldId id="335" r:id="rId8"/>
    <p:sldId id="33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4E6"/>
    <a:srgbClr val="CC00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9502" autoAdjust="0"/>
  </p:normalViewPr>
  <p:slideViewPr>
    <p:cSldViewPr snapToGrid="0">
      <p:cViewPr>
        <p:scale>
          <a:sx n="70" d="100"/>
          <a:sy n="70" d="100"/>
        </p:scale>
        <p:origin x="-702"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42BFF-424F-4734-BDF5-6A4BC413651A}" type="datetimeFigureOut">
              <a:rPr lang="en-US" smtClean="0"/>
              <a:t>12/7/2020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E5D93-377C-4C31-92BF-7F7CED471544}" type="slidenum">
              <a:rPr lang="en-US" smtClean="0"/>
              <a:t>‹#›</a:t>
            </a:fld>
            <a:endParaRPr lang="en-US"/>
          </a:p>
        </p:txBody>
      </p:sp>
    </p:spTree>
    <p:extLst>
      <p:ext uri="{BB962C8B-B14F-4D97-AF65-F5344CB8AC3E}">
        <p14:creationId xmlns:p14="http://schemas.microsoft.com/office/powerpoint/2010/main" val="330298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E5D93-377C-4C31-92BF-7F7CED471544}" type="slidenum">
              <a:rPr lang="en-US" smtClean="0"/>
              <a:t>1</a:t>
            </a:fld>
            <a:endParaRPr lang="en-US"/>
          </a:p>
        </p:txBody>
      </p:sp>
    </p:spTree>
    <p:extLst>
      <p:ext uri="{BB962C8B-B14F-4D97-AF65-F5344CB8AC3E}">
        <p14:creationId xmlns:p14="http://schemas.microsoft.com/office/powerpoint/2010/main" val="220607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2</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3</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4</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5</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6</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7</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8</a:t>
            </a:fld>
            <a:endParaRPr lang="en-US"/>
          </a:p>
        </p:txBody>
      </p:sp>
    </p:spTree>
    <p:extLst>
      <p:ext uri="{BB962C8B-B14F-4D97-AF65-F5344CB8AC3E}">
        <p14:creationId xmlns:p14="http://schemas.microsoft.com/office/powerpoint/2010/main" val="1088228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12/7/2020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12/7/2020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067" y="1020431"/>
            <a:ext cx="10993549" cy="1475013"/>
          </a:xfrm>
        </p:spPr>
        <p:txBody>
          <a:bodyPr>
            <a:normAutofit/>
          </a:bodyPr>
          <a:lstStyle/>
          <a:p>
            <a:pPr algn="ctr"/>
            <a:r>
              <a:rPr lang="en-US" sz="4000" dirty="0"/>
              <a:t>Fetal Lung Development</a:t>
            </a:r>
            <a:br>
              <a:rPr lang="en-US" sz="4000" dirty="0"/>
            </a:br>
            <a:endParaRPr lang="en-US" sz="3800" b="1" dirty="0"/>
          </a:p>
        </p:txBody>
      </p:sp>
      <p:sp>
        <p:nvSpPr>
          <p:cNvPr id="3" name="Subtitle 2"/>
          <p:cNvSpPr>
            <a:spLocks noGrp="1"/>
          </p:cNvSpPr>
          <p:nvPr>
            <p:ph type="subTitle" idx="1"/>
          </p:nvPr>
        </p:nvSpPr>
        <p:spPr>
          <a:xfrm>
            <a:off x="4760221" y="3599543"/>
            <a:ext cx="2891243" cy="1538057"/>
          </a:xfrm>
        </p:spPr>
        <p:txBody>
          <a:bodyPr>
            <a:normAutofit/>
          </a:bodyPr>
          <a:lstStyle/>
          <a:p>
            <a:pPr algn="ctr"/>
            <a:r>
              <a:rPr lang="en-US" sz="2400" cap="none" dirty="0" smtClean="0">
                <a:solidFill>
                  <a:schemeClr val="bg1"/>
                </a:solidFill>
              </a:rPr>
              <a:t>Student’s Name</a:t>
            </a:r>
          </a:p>
          <a:p>
            <a:pPr algn="ctr"/>
            <a:r>
              <a:rPr lang="en-US" sz="2400" cap="none" dirty="0" smtClean="0">
                <a:solidFill>
                  <a:schemeClr val="bg1"/>
                </a:solidFill>
              </a:rPr>
              <a:t>Institutional Affiliation </a:t>
            </a:r>
            <a:endParaRPr lang="en-US" sz="2400" cap="none" dirty="0" smtClean="0">
              <a:solidFill>
                <a:schemeClr val="bg1"/>
              </a:solidFill>
            </a:endParaRPr>
          </a:p>
        </p:txBody>
      </p:sp>
    </p:spTree>
    <p:extLst>
      <p:ext uri="{BB962C8B-B14F-4D97-AF65-F5344CB8AC3E}">
        <p14:creationId xmlns:p14="http://schemas.microsoft.com/office/powerpoint/2010/main" val="389469827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b="1" dirty="0"/>
              <a:t>Introduction</a:t>
            </a:r>
            <a:endParaRPr lang="en-US" dirty="0"/>
          </a:p>
        </p:txBody>
      </p:sp>
      <p:sp>
        <p:nvSpPr>
          <p:cNvPr id="3" name="Content Placeholder 2"/>
          <p:cNvSpPr>
            <a:spLocks noGrp="1"/>
          </p:cNvSpPr>
          <p:nvPr>
            <p:ph idx="1"/>
          </p:nvPr>
        </p:nvSpPr>
        <p:spPr>
          <a:xfrm>
            <a:off x="435429" y="2017487"/>
            <a:ext cx="10632374" cy="4840514"/>
          </a:xfrm>
          <a:solidFill>
            <a:srgbClr val="FFC000"/>
          </a:solidFill>
        </p:spPr>
        <p:txBody>
          <a:bodyPr>
            <a:normAutofit/>
          </a:bodyPr>
          <a:lstStyle/>
          <a:p>
            <a:pPr lvl="1">
              <a:buFont typeface="Wingdings" pitchFamily="2" charset="2"/>
              <a:buChar char="§"/>
            </a:pPr>
            <a:r>
              <a:rPr lang="en-US" dirty="0"/>
              <a:t>The human lung's life is subdivided into various distinct stages or phases. </a:t>
            </a:r>
            <a:endParaRPr lang="en-US" dirty="0" smtClean="0"/>
          </a:p>
          <a:p>
            <a:pPr lvl="1">
              <a:buFont typeface="Wingdings" pitchFamily="2" charset="2"/>
              <a:buChar char="§"/>
            </a:pPr>
            <a:r>
              <a:rPr lang="en-US" dirty="0"/>
              <a:t>The embryonic, </a:t>
            </a:r>
            <a:r>
              <a:rPr lang="en-US" dirty="0" err="1"/>
              <a:t>canalicular</a:t>
            </a:r>
            <a:r>
              <a:rPr lang="en-US" dirty="0"/>
              <a:t>, </a:t>
            </a:r>
            <a:r>
              <a:rPr lang="en-US" dirty="0" err="1"/>
              <a:t>saccular</a:t>
            </a:r>
            <a:r>
              <a:rPr lang="en-US" dirty="0"/>
              <a:t>, and alveolar are the distinct phases of lung development (</a:t>
            </a:r>
            <a:r>
              <a:rPr lang="en-US" dirty="0" err="1"/>
              <a:t>Nikolić</a:t>
            </a:r>
            <a:r>
              <a:rPr lang="en-US" dirty="0"/>
              <a:t>, Sun, &amp; Rawlins, 2018). </a:t>
            </a:r>
            <a:endParaRPr lang="en-US" dirty="0" smtClean="0"/>
          </a:p>
          <a:p>
            <a:pPr lvl="1">
              <a:buFont typeface="Wingdings" pitchFamily="2" charset="2"/>
              <a:buChar char="§"/>
            </a:pPr>
            <a:r>
              <a:rPr lang="en-US" dirty="0"/>
              <a:t>L</a:t>
            </a:r>
            <a:r>
              <a:rPr lang="en-US" dirty="0" smtClean="0"/>
              <a:t>ocally </a:t>
            </a:r>
            <a:r>
              <a:rPr lang="en-US" dirty="0"/>
              <a:t>produced factors, physical factors, and circulating factors play a critical role in the development and maturation of the lung. </a:t>
            </a:r>
            <a:endParaRPr lang="en-US" dirty="0" smtClean="0"/>
          </a:p>
          <a:p>
            <a:pPr lvl="1">
              <a:buFont typeface="Wingdings" pitchFamily="2" charset="2"/>
              <a:buChar char="§"/>
            </a:pPr>
            <a:r>
              <a:rPr lang="en-US" dirty="0"/>
              <a:t>Under normal circumstances, lung development starts within the two to three weeks of conception (</a:t>
            </a:r>
            <a:r>
              <a:rPr lang="en-US" dirty="0" err="1"/>
              <a:t>Nikolić</a:t>
            </a:r>
            <a:r>
              <a:rPr lang="en-US" dirty="0"/>
              <a:t> et al., 2018). </a:t>
            </a:r>
            <a:endParaRPr lang="en-US" dirty="0" smtClean="0"/>
          </a:p>
          <a:p>
            <a:pPr lvl="1">
              <a:buFont typeface="Wingdings" pitchFamily="2" charset="2"/>
              <a:buChar char="§"/>
            </a:pPr>
            <a:r>
              <a:rPr lang="en-US" dirty="0" smtClean="0"/>
              <a:t>This presentation will </a:t>
            </a:r>
            <a:r>
              <a:rPr lang="en-US" dirty="0"/>
              <a:t>therefore critically examine the lung development during the fetal stages in an attempt to bring out the distinct factors contributing to the growth and maturation of lungs in human beings</a:t>
            </a:r>
            <a:r>
              <a:rPr lang="en-US" dirty="0" smtClean="0"/>
              <a:t>.</a:t>
            </a:r>
            <a:r>
              <a:rPr lang="en-US" dirty="0"/>
              <a:t> </a:t>
            </a:r>
            <a:endParaRPr lang="en-US" dirty="0" smtClean="0"/>
          </a:p>
        </p:txBody>
      </p:sp>
    </p:spTree>
    <p:extLst>
      <p:ext uri="{BB962C8B-B14F-4D97-AF65-F5344CB8AC3E}">
        <p14:creationId xmlns:p14="http://schemas.microsoft.com/office/powerpoint/2010/main" val="278208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a:t>the embryonic stage</a:t>
            </a:r>
            <a:endParaRPr lang="en-US" dirty="0"/>
          </a:p>
        </p:txBody>
      </p:sp>
      <p:sp>
        <p:nvSpPr>
          <p:cNvPr id="3" name="Content Placeholder 2"/>
          <p:cNvSpPr>
            <a:spLocks noGrp="1"/>
          </p:cNvSpPr>
          <p:nvPr>
            <p:ph idx="1"/>
          </p:nvPr>
        </p:nvSpPr>
        <p:spPr>
          <a:xfrm>
            <a:off x="435428" y="2017487"/>
            <a:ext cx="11309267" cy="4840514"/>
          </a:xfrm>
          <a:solidFill>
            <a:srgbClr val="FFC000"/>
          </a:solidFill>
        </p:spPr>
        <p:txBody>
          <a:bodyPr>
            <a:normAutofit/>
          </a:bodyPr>
          <a:lstStyle/>
          <a:p>
            <a:pPr lvl="1">
              <a:buFont typeface="Wingdings" pitchFamily="2" charset="2"/>
              <a:buChar char="§"/>
            </a:pPr>
            <a:r>
              <a:rPr lang="en-US" dirty="0"/>
              <a:t>This phase takes place from about three to six weeks' gestational age (</a:t>
            </a:r>
            <a:r>
              <a:rPr lang="en-US" dirty="0" err="1"/>
              <a:t>Banzato</a:t>
            </a:r>
            <a:r>
              <a:rPr lang="en-US" dirty="0"/>
              <a:t>, </a:t>
            </a:r>
            <a:r>
              <a:rPr lang="en-US" dirty="0" err="1"/>
              <a:t>Zovi</a:t>
            </a:r>
            <a:r>
              <a:rPr lang="en-US" dirty="0"/>
              <a:t>, &amp; </a:t>
            </a:r>
            <a:r>
              <a:rPr lang="en-US" dirty="0" err="1"/>
              <a:t>Milani</a:t>
            </a:r>
            <a:r>
              <a:rPr lang="en-US" dirty="0"/>
              <a:t>, 2017). </a:t>
            </a:r>
            <a:endParaRPr lang="en-US" dirty="0" smtClean="0"/>
          </a:p>
          <a:p>
            <a:pPr lvl="1">
              <a:buFont typeface="Wingdings" pitchFamily="2" charset="2"/>
              <a:buChar char="§"/>
            </a:pPr>
            <a:r>
              <a:rPr lang="en-US" dirty="0"/>
              <a:t>The lung appears as a primitive gut and a ventral </a:t>
            </a:r>
            <a:r>
              <a:rPr lang="en-US" dirty="0" err="1"/>
              <a:t>outpouching</a:t>
            </a:r>
            <a:r>
              <a:rPr lang="en-US" dirty="0"/>
              <a:t>. </a:t>
            </a:r>
            <a:endParaRPr lang="en-US" dirty="0" smtClean="0"/>
          </a:p>
          <a:p>
            <a:pPr lvl="1">
              <a:buFont typeface="Wingdings" pitchFamily="2" charset="2"/>
              <a:buChar char="§"/>
            </a:pPr>
            <a:r>
              <a:rPr lang="en-US" dirty="0" smtClean="0"/>
              <a:t>The </a:t>
            </a:r>
            <a:r>
              <a:rPr lang="en-US" dirty="0"/>
              <a:t>bronchi elongate to mesenchyme and further branches into two broad categories of the bronchus. </a:t>
            </a:r>
            <a:endParaRPr lang="en-US" dirty="0" smtClean="0"/>
          </a:p>
          <a:p>
            <a:pPr lvl="1">
              <a:buFont typeface="Wingdings" pitchFamily="2" charset="2"/>
              <a:buChar char="§"/>
            </a:pPr>
            <a:r>
              <a:rPr lang="en-US" dirty="0" smtClean="0"/>
              <a:t>Another </a:t>
            </a:r>
            <a:r>
              <a:rPr lang="en-US" dirty="0"/>
              <a:t>important aspect that takes place at this stage is the initiation of the pulmonary artery from the pharyngeal arch</a:t>
            </a:r>
            <a:r>
              <a:rPr lang="en-US" dirty="0" smtClean="0"/>
              <a:t>.</a:t>
            </a:r>
            <a:r>
              <a:rPr lang="en-US" dirty="0"/>
              <a:t> </a:t>
            </a:r>
            <a:endParaRPr lang="en-US" dirty="0"/>
          </a:p>
        </p:txBody>
      </p:sp>
    </p:spTree>
    <p:extLst>
      <p:ext uri="{BB962C8B-B14F-4D97-AF65-F5344CB8AC3E}">
        <p14:creationId xmlns:p14="http://schemas.microsoft.com/office/powerpoint/2010/main" val="27443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a:t>The </a:t>
            </a:r>
            <a:r>
              <a:rPr lang="en-US" dirty="0" err="1"/>
              <a:t>canalicular</a:t>
            </a:r>
            <a:r>
              <a:rPr lang="en-US" dirty="0"/>
              <a:t> stage </a:t>
            </a:r>
            <a:endParaRPr lang="en-US" dirty="0"/>
          </a:p>
        </p:txBody>
      </p:sp>
      <p:sp>
        <p:nvSpPr>
          <p:cNvPr id="3" name="Content Placeholder 2"/>
          <p:cNvSpPr>
            <a:spLocks noGrp="1"/>
          </p:cNvSpPr>
          <p:nvPr>
            <p:ph idx="1"/>
          </p:nvPr>
        </p:nvSpPr>
        <p:spPr>
          <a:xfrm>
            <a:off x="435429" y="2017487"/>
            <a:ext cx="11321142" cy="4462141"/>
          </a:xfrm>
          <a:solidFill>
            <a:srgbClr val="FFC000"/>
          </a:solidFill>
        </p:spPr>
        <p:txBody>
          <a:bodyPr>
            <a:normAutofit/>
          </a:bodyPr>
          <a:lstStyle/>
          <a:p>
            <a:pPr lvl="1">
              <a:buFont typeface="Wingdings" pitchFamily="2" charset="2"/>
              <a:buChar char="§"/>
            </a:pPr>
            <a:r>
              <a:rPr lang="en-US" dirty="0"/>
              <a:t>L</a:t>
            </a:r>
            <a:r>
              <a:rPr lang="en-US" dirty="0" smtClean="0"/>
              <a:t>ung </a:t>
            </a:r>
            <a:r>
              <a:rPr lang="en-US" dirty="0"/>
              <a:t>development involves the growth and advancement of various components like the vascular bed, innervation, and alveoli (</a:t>
            </a:r>
            <a:r>
              <a:rPr lang="en-US" dirty="0" err="1"/>
              <a:t>Ameis</a:t>
            </a:r>
            <a:r>
              <a:rPr lang="en-US" dirty="0"/>
              <a:t> et al., 2017). </a:t>
            </a:r>
            <a:endParaRPr lang="en-US" dirty="0" smtClean="0"/>
          </a:p>
          <a:p>
            <a:pPr lvl="1">
              <a:buFont typeface="Wingdings" pitchFamily="2" charset="2"/>
              <a:buChar char="§"/>
            </a:pPr>
            <a:r>
              <a:rPr lang="en-US" dirty="0"/>
              <a:t>During this stage, the lung is considered to be in its ineffective stage as it cannot perform an effective gaseous exchange. </a:t>
            </a:r>
            <a:endParaRPr lang="en-US" dirty="0" smtClean="0"/>
          </a:p>
          <a:p>
            <a:pPr lvl="1">
              <a:buFont typeface="Wingdings" pitchFamily="2" charset="2"/>
              <a:buChar char="§"/>
            </a:pPr>
            <a:r>
              <a:rPr lang="en-US" dirty="0"/>
              <a:t>As such, </a:t>
            </a:r>
            <a:r>
              <a:rPr lang="en-US" dirty="0" err="1"/>
              <a:t>Ameis</a:t>
            </a:r>
            <a:r>
              <a:rPr lang="en-US" dirty="0"/>
              <a:t> et al. (2017) suggest the secretion of amniotic fluids from the amniotic sac coupled with the fetal urine as the major component of the amniotic fluid which helps in the expansion of the lung that further aids in remodeling and tissue growth of the lungs. </a:t>
            </a:r>
            <a:endParaRPr lang="en-US" dirty="0" smtClean="0"/>
          </a:p>
          <a:p>
            <a:pPr lvl="1">
              <a:buFont typeface="Wingdings" pitchFamily="2" charset="2"/>
              <a:buChar char="§"/>
            </a:pPr>
            <a:r>
              <a:rPr lang="en-US" dirty="0"/>
              <a:t>The steady growth of the lung tissues at the fetal stage is meant to lay a firm ground for the growth of the thoracic cage that is likely to drive further lung development after birth. </a:t>
            </a:r>
            <a:endParaRPr lang="en-US" dirty="0" smtClean="0"/>
          </a:p>
          <a:p>
            <a:pPr lvl="1">
              <a:buFont typeface="Wingdings" pitchFamily="2" charset="2"/>
              <a:buChar char="§"/>
            </a:pPr>
            <a:r>
              <a:rPr lang="en-US" dirty="0"/>
              <a:t>According to </a:t>
            </a:r>
            <a:r>
              <a:rPr lang="en-US" dirty="0" err="1"/>
              <a:t>Ameis</a:t>
            </a:r>
            <a:r>
              <a:rPr lang="en-US" dirty="0"/>
              <a:t> et al. (2017), it is at this stage that pregnant mothers are advised to avoid adverse intrauterine conditions like excess glucocorticoids, reduced amniotic fluids, and nutritional restriction that might tamper with the lung development thus poor genetic makeup of a child</a:t>
            </a:r>
            <a:r>
              <a:rPr lang="en-US" dirty="0" smtClean="0"/>
              <a:t>.</a:t>
            </a:r>
            <a:r>
              <a:rPr lang="en-US" dirty="0"/>
              <a:t> </a:t>
            </a:r>
            <a:r>
              <a:rPr lang="en-US" dirty="0" smtClean="0"/>
              <a:t> </a:t>
            </a:r>
            <a:endParaRPr lang="en-US" dirty="0"/>
          </a:p>
        </p:txBody>
      </p:sp>
    </p:spTree>
    <p:extLst>
      <p:ext uri="{BB962C8B-B14F-4D97-AF65-F5344CB8AC3E}">
        <p14:creationId xmlns:p14="http://schemas.microsoft.com/office/powerpoint/2010/main" val="376255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a:t>the </a:t>
            </a:r>
            <a:r>
              <a:rPr lang="en-US" dirty="0" err="1"/>
              <a:t>saccular</a:t>
            </a:r>
            <a:r>
              <a:rPr lang="en-US" dirty="0"/>
              <a:t> stage </a:t>
            </a:r>
            <a:endParaRPr lang="en-US" dirty="0"/>
          </a:p>
        </p:txBody>
      </p:sp>
      <p:sp>
        <p:nvSpPr>
          <p:cNvPr id="3" name="Content Placeholder 2"/>
          <p:cNvSpPr>
            <a:spLocks noGrp="1"/>
          </p:cNvSpPr>
          <p:nvPr>
            <p:ph idx="1"/>
          </p:nvPr>
        </p:nvSpPr>
        <p:spPr>
          <a:xfrm>
            <a:off x="435428" y="2017487"/>
            <a:ext cx="11328941" cy="4383313"/>
          </a:xfrm>
          <a:solidFill>
            <a:srgbClr val="FFC000"/>
          </a:solidFill>
        </p:spPr>
        <p:txBody>
          <a:bodyPr>
            <a:normAutofit/>
          </a:bodyPr>
          <a:lstStyle/>
          <a:p>
            <a:r>
              <a:rPr lang="en-US" dirty="0"/>
              <a:t>T</a:t>
            </a:r>
            <a:r>
              <a:rPr lang="en-US" dirty="0" smtClean="0"/>
              <a:t>he </a:t>
            </a:r>
            <a:r>
              <a:rPr lang="en-US" dirty="0" err="1"/>
              <a:t>saccular</a:t>
            </a:r>
            <a:r>
              <a:rPr lang="en-US" dirty="0"/>
              <a:t> stage commences at about 26 -36 weeks' gestation age. </a:t>
            </a:r>
            <a:endParaRPr lang="en-US" dirty="0" smtClean="0"/>
          </a:p>
          <a:p>
            <a:r>
              <a:rPr lang="en-US" dirty="0"/>
              <a:t>During the fetal stage, there is high capillary proliferation. </a:t>
            </a:r>
            <a:endParaRPr lang="en-US" dirty="0" smtClean="0"/>
          </a:p>
          <a:p>
            <a:r>
              <a:rPr lang="en-US" dirty="0"/>
              <a:t>T</a:t>
            </a:r>
            <a:r>
              <a:rPr lang="en-US" dirty="0" smtClean="0"/>
              <a:t>he </a:t>
            </a:r>
            <a:r>
              <a:rPr lang="en-US" dirty="0"/>
              <a:t>Kidney produces a special substance, </a:t>
            </a:r>
            <a:r>
              <a:rPr lang="en-US" dirty="0" err="1"/>
              <a:t>proline</a:t>
            </a:r>
            <a:r>
              <a:rPr lang="en-US" dirty="0"/>
              <a:t> which helps in the strengthening and widening of terminal sacs that further increases the gas exchange surface area (Hussein &amp; </a:t>
            </a:r>
            <a:r>
              <a:rPr lang="en-US" dirty="0" err="1"/>
              <a:t>Mokhtar</a:t>
            </a:r>
            <a:r>
              <a:rPr lang="en-US" dirty="0"/>
              <a:t>, 2018). </a:t>
            </a:r>
            <a:endParaRPr lang="en-US" dirty="0" smtClean="0"/>
          </a:p>
          <a:p>
            <a:r>
              <a:rPr lang="en-US" dirty="0" err="1" smtClean="0"/>
              <a:t>Proline</a:t>
            </a:r>
            <a:r>
              <a:rPr lang="en-US" dirty="0" smtClean="0"/>
              <a:t> </a:t>
            </a:r>
            <a:r>
              <a:rPr lang="en-US" dirty="0"/>
              <a:t>helps in collagen mesenchyme and collagen formation in the lung that boosts the development of the capillaries and respiratory </a:t>
            </a:r>
            <a:r>
              <a:rPr lang="en-US" dirty="0" err="1"/>
              <a:t>saccules</a:t>
            </a:r>
            <a:r>
              <a:rPr lang="en-US" dirty="0"/>
              <a:t>. </a:t>
            </a:r>
            <a:endParaRPr lang="en-US" dirty="0" smtClean="0"/>
          </a:p>
          <a:p>
            <a:r>
              <a:rPr lang="en-US" dirty="0" smtClean="0"/>
              <a:t>All </a:t>
            </a:r>
            <a:r>
              <a:rPr lang="en-US" dirty="0"/>
              <a:t>these processes play a critical role in the development of distinct airways that forms the vascular network thereby increasing the surface area of the lungs</a:t>
            </a:r>
            <a:r>
              <a:rPr lang="en-US" dirty="0" smtClean="0"/>
              <a:t>.</a:t>
            </a:r>
            <a:r>
              <a:rPr lang="en-US" dirty="0"/>
              <a:t> </a:t>
            </a:r>
            <a:endParaRPr lang="en-US" dirty="0"/>
          </a:p>
        </p:txBody>
      </p:sp>
    </p:spTree>
    <p:extLst>
      <p:ext uri="{BB962C8B-B14F-4D97-AF65-F5344CB8AC3E}">
        <p14:creationId xmlns:p14="http://schemas.microsoft.com/office/powerpoint/2010/main" val="8600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a:t>The alveolar stage </a:t>
            </a:r>
            <a:endParaRPr lang="en-US" dirty="0"/>
          </a:p>
        </p:txBody>
      </p:sp>
      <p:sp>
        <p:nvSpPr>
          <p:cNvPr id="3" name="Content Placeholder 2"/>
          <p:cNvSpPr>
            <a:spLocks noGrp="1"/>
          </p:cNvSpPr>
          <p:nvPr>
            <p:ph idx="1"/>
          </p:nvPr>
        </p:nvSpPr>
        <p:spPr>
          <a:xfrm>
            <a:off x="435429" y="2017487"/>
            <a:ext cx="11404270" cy="4462141"/>
          </a:xfrm>
          <a:solidFill>
            <a:srgbClr val="FFC000"/>
          </a:solidFill>
        </p:spPr>
        <p:txBody>
          <a:bodyPr>
            <a:normAutofit/>
          </a:bodyPr>
          <a:lstStyle/>
          <a:p>
            <a:r>
              <a:rPr lang="en-US" dirty="0"/>
              <a:t>The alveolar stage is the last stage in fetal lung </a:t>
            </a:r>
            <a:r>
              <a:rPr lang="en-US" dirty="0" smtClean="0"/>
              <a:t>development.</a:t>
            </a:r>
          </a:p>
          <a:p>
            <a:r>
              <a:rPr lang="en-US" dirty="0" smtClean="0"/>
              <a:t>It starts </a:t>
            </a:r>
            <a:r>
              <a:rPr lang="en-US" dirty="0"/>
              <a:t>at about 36 weeks' gestation age. </a:t>
            </a:r>
            <a:endParaRPr lang="en-US" dirty="0" smtClean="0"/>
          </a:p>
          <a:p>
            <a:r>
              <a:rPr lang="en-US" dirty="0" smtClean="0"/>
              <a:t>The </a:t>
            </a:r>
            <a:r>
              <a:rPr lang="en-US" dirty="0" err="1"/>
              <a:t>succules</a:t>
            </a:r>
            <a:r>
              <a:rPr lang="en-US" dirty="0"/>
              <a:t> walls are formed by the secondary septa which eventually grow into lumens thus constituting the true alveoli (</a:t>
            </a:r>
            <a:r>
              <a:rPr lang="en-US" dirty="0" err="1"/>
              <a:t>Nikolić</a:t>
            </a:r>
            <a:r>
              <a:rPr lang="en-US" dirty="0"/>
              <a:t> et al., 2018). </a:t>
            </a:r>
            <a:endParaRPr lang="en-US" dirty="0" smtClean="0"/>
          </a:p>
          <a:p>
            <a:r>
              <a:rPr lang="en-US" dirty="0"/>
              <a:t>T</a:t>
            </a:r>
            <a:r>
              <a:rPr lang="en-US" dirty="0" smtClean="0"/>
              <a:t>he </a:t>
            </a:r>
            <a:r>
              <a:rPr lang="en-US" dirty="0"/>
              <a:t>fetal lung liquid helps in the distention of lungs' airspaces in preparation for effective gaseous exchange during the advanced phases of the postnatal stage</a:t>
            </a:r>
            <a:r>
              <a:rPr lang="en-US" dirty="0" smtClean="0"/>
              <a:t>.</a:t>
            </a:r>
            <a:r>
              <a:rPr lang="en-US" dirty="0"/>
              <a:t> </a:t>
            </a:r>
            <a:endParaRPr lang="en-US" dirty="0"/>
          </a:p>
        </p:txBody>
      </p:sp>
    </p:spTree>
    <p:extLst>
      <p:ext uri="{BB962C8B-B14F-4D97-AF65-F5344CB8AC3E}">
        <p14:creationId xmlns:p14="http://schemas.microsoft.com/office/powerpoint/2010/main" val="40616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smtClean="0"/>
              <a:t>Conclusion </a:t>
            </a:r>
            <a:endParaRPr lang="en-US" dirty="0"/>
          </a:p>
        </p:txBody>
      </p:sp>
      <p:sp>
        <p:nvSpPr>
          <p:cNvPr id="3" name="Content Placeholder 2"/>
          <p:cNvSpPr>
            <a:spLocks noGrp="1"/>
          </p:cNvSpPr>
          <p:nvPr>
            <p:ph idx="1"/>
          </p:nvPr>
        </p:nvSpPr>
        <p:spPr>
          <a:xfrm>
            <a:off x="435428" y="2017487"/>
            <a:ext cx="11309267" cy="4462141"/>
          </a:xfrm>
          <a:solidFill>
            <a:srgbClr val="FFC000"/>
          </a:solidFill>
        </p:spPr>
        <p:txBody>
          <a:bodyPr>
            <a:normAutofit/>
          </a:bodyPr>
          <a:lstStyle/>
          <a:p>
            <a:pPr lvl="1">
              <a:buFont typeface="Wingdings" pitchFamily="2" charset="2"/>
              <a:buChar char="§"/>
            </a:pPr>
            <a:r>
              <a:rPr lang="en-US" dirty="0"/>
              <a:t>L</a:t>
            </a:r>
            <a:r>
              <a:rPr lang="en-US" dirty="0" smtClean="0"/>
              <a:t>ung </a:t>
            </a:r>
            <a:r>
              <a:rPr lang="en-US" dirty="0"/>
              <a:t>development in the fetal stage involves various processes. </a:t>
            </a:r>
            <a:endParaRPr lang="en-US" dirty="0" smtClean="0"/>
          </a:p>
          <a:p>
            <a:pPr lvl="1">
              <a:buFont typeface="Wingdings" pitchFamily="2" charset="2"/>
              <a:buChar char="§"/>
            </a:pPr>
            <a:r>
              <a:rPr lang="en-US" dirty="0" smtClean="0"/>
              <a:t>From </a:t>
            </a:r>
            <a:r>
              <a:rPr lang="en-US" dirty="0"/>
              <a:t>the embryonic stage, we encounter bud initiation, which is proceeded by branching morphogenesis, </a:t>
            </a:r>
            <a:r>
              <a:rPr lang="en-US" dirty="0" err="1"/>
              <a:t>saccular</a:t>
            </a:r>
            <a:r>
              <a:rPr lang="en-US" dirty="0"/>
              <a:t> formation, and finally alveolar </a:t>
            </a:r>
            <a:r>
              <a:rPr lang="en-US" dirty="0" err="1"/>
              <a:t>septation</a:t>
            </a:r>
            <a:r>
              <a:rPr lang="en-US" dirty="0"/>
              <a:t> and development. </a:t>
            </a:r>
            <a:endParaRPr lang="en-US" dirty="0" smtClean="0"/>
          </a:p>
          <a:p>
            <a:pPr lvl="1">
              <a:buFont typeface="Wingdings" pitchFamily="2" charset="2"/>
              <a:buChar char="§"/>
            </a:pPr>
            <a:r>
              <a:rPr lang="en-US" dirty="0" smtClean="0"/>
              <a:t>The adverse </a:t>
            </a:r>
            <a:r>
              <a:rPr lang="en-US" dirty="0"/>
              <a:t>intrauterine conditions may hinder proper lung development. </a:t>
            </a:r>
            <a:endParaRPr lang="en-US" dirty="0" smtClean="0"/>
          </a:p>
          <a:p>
            <a:pPr lvl="1">
              <a:buFont typeface="Wingdings" pitchFamily="2" charset="2"/>
              <a:buChar char="§"/>
            </a:pPr>
            <a:r>
              <a:rPr lang="en-US" dirty="0"/>
              <a:t>P</a:t>
            </a:r>
            <a:r>
              <a:rPr lang="en-US" dirty="0" smtClean="0"/>
              <a:t>regnant </a:t>
            </a:r>
            <a:r>
              <a:rPr lang="en-US" dirty="0"/>
              <a:t>mothers are therefore encouraged to check on their glucocorticoids and nutrition for effective lung development</a:t>
            </a:r>
            <a:r>
              <a:rPr lang="en-US" dirty="0" smtClean="0"/>
              <a:t>.</a:t>
            </a:r>
            <a:r>
              <a:rPr lang="en-US" dirty="0"/>
              <a:t> </a:t>
            </a:r>
            <a:endParaRPr lang="en-US" dirty="0"/>
          </a:p>
        </p:txBody>
      </p:sp>
    </p:spTree>
    <p:extLst>
      <p:ext uri="{BB962C8B-B14F-4D97-AF65-F5344CB8AC3E}">
        <p14:creationId xmlns:p14="http://schemas.microsoft.com/office/powerpoint/2010/main" val="105648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US" dirty="0" smtClean="0"/>
              <a:t>REFERENCES </a:t>
            </a:r>
            <a:endParaRPr lang="en-US" dirty="0"/>
          </a:p>
        </p:txBody>
      </p:sp>
      <p:sp>
        <p:nvSpPr>
          <p:cNvPr id="3" name="Content Placeholder 2"/>
          <p:cNvSpPr>
            <a:spLocks noGrp="1"/>
          </p:cNvSpPr>
          <p:nvPr>
            <p:ph idx="1"/>
          </p:nvPr>
        </p:nvSpPr>
        <p:spPr>
          <a:xfrm>
            <a:off x="435429" y="2017487"/>
            <a:ext cx="11321142" cy="4462141"/>
          </a:xfrm>
          <a:solidFill>
            <a:srgbClr val="FFC000"/>
          </a:solidFill>
        </p:spPr>
        <p:txBody>
          <a:bodyPr>
            <a:normAutofit/>
          </a:bodyPr>
          <a:lstStyle/>
          <a:p>
            <a:r>
              <a:rPr lang="en-US" dirty="0" err="1"/>
              <a:t>Ameis</a:t>
            </a:r>
            <a:r>
              <a:rPr lang="en-US" dirty="0"/>
              <a:t>, D., </a:t>
            </a:r>
            <a:r>
              <a:rPr lang="en-US" dirty="0" err="1"/>
              <a:t>Khoshgoo</a:t>
            </a:r>
            <a:r>
              <a:rPr lang="en-US" dirty="0"/>
              <a:t>, N., </a:t>
            </a:r>
            <a:r>
              <a:rPr lang="en-US" dirty="0" err="1"/>
              <a:t>Iwasiow</a:t>
            </a:r>
            <a:r>
              <a:rPr lang="en-US" dirty="0"/>
              <a:t>, B. M., </a:t>
            </a:r>
            <a:r>
              <a:rPr lang="en-US" dirty="0" err="1"/>
              <a:t>Snarr</a:t>
            </a:r>
            <a:r>
              <a:rPr lang="en-US" dirty="0"/>
              <a:t>, P., &amp; </a:t>
            </a:r>
            <a:r>
              <a:rPr lang="en-US" dirty="0" err="1"/>
              <a:t>Keijzer</a:t>
            </a:r>
            <a:r>
              <a:rPr lang="en-US" dirty="0"/>
              <a:t>, R. (2017). MicroRNAs in lung development and disease. </a:t>
            </a:r>
            <a:r>
              <a:rPr lang="en-US" i="1" dirty="0"/>
              <a:t>Pediatric Respiratory Reviews</a:t>
            </a:r>
            <a:r>
              <a:rPr lang="en-US" dirty="0"/>
              <a:t>, </a:t>
            </a:r>
            <a:r>
              <a:rPr lang="en-US" i="1" dirty="0"/>
              <a:t>22</a:t>
            </a:r>
            <a:r>
              <a:rPr lang="en-US" dirty="0"/>
              <a:t>, 38-43.</a:t>
            </a:r>
            <a:endParaRPr lang="en-US" sz="1600" dirty="0"/>
          </a:p>
          <a:p>
            <a:r>
              <a:rPr lang="en-US" dirty="0" err="1"/>
              <a:t>Banzato</a:t>
            </a:r>
            <a:r>
              <a:rPr lang="en-US" dirty="0"/>
              <a:t>, T., </a:t>
            </a:r>
            <a:r>
              <a:rPr lang="en-US" dirty="0" err="1"/>
              <a:t>Zovi</a:t>
            </a:r>
            <a:r>
              <a:rPr lang="en-US" dirty="0"/>
              <a:t>, G., &amp; </a:t>
            </a:r>
            <a:r>
              <a:rPr lang="en-US" dirty="0" err="1"/>
              <a:t>Milani</a:t>
            </a:r>
            <a:r>
              <a:rPr lang="en-US" dirty="0"/>
              <a:t>, C. (2017). Estimation of fetal lung development using quantitative analysis of </a:t>
            </a:r>
            <a:r>
              <a:rPr lang="en-US" dirty="0" err="1"/>
              <a:t>ultrasonographic</a:t>
            </a:r>
            <a:r>
              <a:rPr lang="en-US" dirty="0"/>
              <a:t> images in normal canine pregnancy. </a:t>
            </a:r>
            <a:r>
              <a:rPr lang="en-US" i="1" dirty="0" err="1"/>
              <a:t>Theriogenology</a:t>
            </a:r>
            <a:r>
              <a:rPr lang="en-US" dirty="0"/>
              <a:t>, </a:t>
            </a:r>
            <a:r>
              <a:rPr lang="en-US" i="1" dirty="0"/>
              <a:t>96</a:t>
            </a:r>
            <a:r>
              <a:rPr lang="en-US" dirty="0"/>
              <a:t>, 158-163.</a:t>
            </a:r>
            <a:endParaRPr lang="en-US" sz="1600" dirty="0"/>
          </a:p>
          <a:p>
            <a:r>
              <a:rPr lang="en-US" dirty="0"/>
              <a:t>Hussein, M. M., &amp; </a:t>
            </a:r>
            <a:r>
              <a:rPr lang="en-US" dirty="0" err="1"/>
              <a:t>Mokhtar</a:t>
            </a:r>
            <a:r>
              <a:rPr lang="en-US" dirty="0"/>
              <a:t>, D. M. (2018). The roles of </a:t>
            </a:r>
            <a:r>
              <a:rPr lang="en-US" dirty="0" err="1"/>
              <a:t>telocytes</a:t>
            </a:r>
            <a:r>
              <a:rPr lang="en-US" dirty="0"/>
              <a:t> in lung development and angiogenesis: An </a:t>
            </a:r>
            <a:r>
              <a:rPr lang="en-US" dirty="0" err="1"/>
              <a:t>immunohistochemical</a:t>
            </a:r>
            <a:r>
              <a:rPr lang="en-US" dirty="0"/>
              <a:t>, </a:t>
            </a:r>
            <a:r>
              <a:rPr lang="en-US" dirty="0" err="1"/>
              <a:t>ultrastructural</a:t>
            </a:r>
            <a:r>
              <a:rPr lang="en-US" dirty="0"/>
              <a:t>, scanning electron microscopy, and </a:t>
            </a:r>
            <a:r>
              <a:rPr lang="en-US" dirty="0" err="1"/>
              <a:t>morphometrical</a:t>
            </a:r>
            <a:r>
              <a:rPr lang="en-US" dirty="0"/>
              <a:t> study. </a:t>
            </a:r>
            <a:r>
              <a:rPr lang="en-US" i="1" dirty="0"/>
              <a:t>Developmental biology</a:t>
            </a:r>
            <a:r>
              <a:rPr lang="en-US" dirty="0"/>
              <a:t>, </a:t>
            </a:r>
            <a:r>
              <a:rPr lang="en-US" i="1" dirty="0"/>
              <a:t>443</a:t>
            </a:r>
            <a:r>
              <a:rPr lang="en-US" dirty="0"/>
              <a:t>(2), 137-152.</a:t>
            </a:r>
            <a:endParaRPr lang="en-US" sz="1600" dirty="0"/>
          </a:p>
          <a:p>
            <a:r>
              <a:rPr lang="en-US" dirty="0" err="1"/>
              <a:t>Nikolić</a:t>
            </a:r>
            <a:r>
              <a:rPr lang="en-US" dirty="0"/>
              <a:t>, M. Z., Sun, D., &amp; Rawlins, E. L. (2018). Human lung development: recent progress and new challenges. </a:t>
            </a:r>
            <a:r>
              <a:rPr lang="en-US" i="1" dirty="0"/>
              <a:t>Development</a:t>
            </a:r>
            <a:r>
              <a:rPr lang="en-US" dirty="0"/>
              <a:t>, </a:t>
            </a:r>
            <a:r>
              <a:rPr lang="en-US" i="1" dirty="0"/>
              <a:t>145</a:t>
            </a:r>
            <a:r>
              <a:rPr lang="en-US" dirty="0"/>
              <a:t>(16</a:t>
            </a:r>
            <a:r>
              <a:rPr lang="en-US" dirty="0" smtClean="0"/>
              <a:t>).</a:t>
            </a:r>
            <a:r>
              <a:rPr lang="en-US" dirty="0"/>
              <a:t> </a:t>
            </a:r>
            <a:endParaRPr lang="en-US" sz="1600" dirty="0"/>
          </a:p>
        </p:txBody>
      </p:sp>
    </p:spTree>
    <p:extLst>
      <p:ext uri="{BB962C8B-B14F-4D97-AF65-F5344CB8AC3E}">
        <p14:creationId xmlns:p14="http://schemas.microsoft.com/office/powerpoint/2010/main" val="8298617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813</Words>
  <Application>Microsoft Office PowerPoint</Application>
  <PresentationFormat>Custom</PresentationFormat>
  <Paragraphs>49</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Dividend</vt:lpstr>
      <vt:lpstr>Fetal Lung Development </vt:lpstr>
      <vt:lpstr>Introduction</vt:lpstr>
      <vt:lpstr>the embryonic stage</vt:lpstr>
      <vt:lpstr>The canalicular stage </vt:lpstr>
      <vt:lpstr>the saccular stage </vt:lpstr>
      <vt:lpstr>The alveolar stage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Marketing</dc:title>
  <dc:creator>Ryan Langan</dc:creator>
  <cp:lastModifiedBy>user</cp:lastModifiedBy>
  <cp:revision>161</cp:revision>
  <dcterms:created xsi:type="dcterms:W3CDTF">2020-05-14T23:31:58Z</dcterms:created>
  <dcterms:modified xsi:type="dcterms:W3CDTF">2020-12-07T11:08:22Z</dcterms:modified>
</cp:coreProperties>
</file>